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63" r:id="rId5"/>
    <p:sldId id="264" r:id="rId6"/>
    <p:sldId id="259" r:id="rId7"/>
    <p:sldId id="260" r:id="rId8"/>
    <p:sldId id="261" r:id="rId9"/>
    <p:sldId id="262"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4995" autoAdjust="0"/>
    <p:restoredTop sz="94660"/>
  </p:normalViewPr>
  <p:slideViewPr>
    <p:cSldViewPr snapToGrid="0">
      <p:cViewPr varScale="1">
        <p:scale>
          <a:sx n="69" d="100"/>
          <a:sy n="69" d="100"/>
        </p:scale>
        <p:origin x="-560" y="-6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0E01756-9E62-4747-8E5A-A478BF849274}" type="datetimeFigureOut">
              <a:rPr lang="en-IN" smtClean="0"/>
              <a:pPr/>
              <a:t>06-05-2020</a:t>
            </a:fld>
            <a:endParaRPr lang="en-IN"/>
          </a:p>
        </p:txBody>
      </p:sp>
      <p:sp>
        <p:nvSpPr>
          <p:cNvPr id="19" name="Footer Placeholder 18"/>
          <p:cNvSpPr>
            <a:spLocks noGrp="1"/>
          </p:cNvSpPr>
          <p:nvPr>
            <p:ph type="ftr" sz="quarter" idx="11"/>
          </p:nvPr>
        </p:nvSpPr>
        <p:spPr/>
        <p:txBody>
          <a:bodyPr/>
          <a:lstStyle/>
          <a:p>
            <a:endParaRPr lang="en-IN"/>
          </a:p>
        </p:txBody>
      </p:sp>
      <p:sp>
        <p:nvSpPr>
          <p:cNvPr id="27" name="Slide Number Placeholder 26"/>
          <p:cNvSpPr>
            <a:spLocks noGrp="1"/>
          </p:cNvSpPr>
          <p:nvPr>
            <p:ph type="sldNum" sz="quarter" idx="12"/>
          </p:nvPr>
        </p:nvSpPr>
        <p:spPr/>
        <p:txBody>
          <a:bodyPr/>
          <a:lstStyle/>
          <a:p>
            <a:fld id="{880F45D1-8597-4A8E-9F65-A5D71A203030}"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0E01756-9E62-4747-8E5A-A478BF849274}" type="datetimeFigureOut">
              <a:rPr lang="en-IN" smtClean="0"/>
              <a:pPr/>
              <a:t>06-05-2020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80F45D1-8597-4A8E-9F65-A5D71A203030}"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0E01756-9E62-4747-8E5A-A478BF849274}" type="datetimeFigureOut">
              <a:rPr lang="en-IN" smtClean="0"/>
              <a:pPr/>
              <a:t>06-05-2020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80F45D1-8597-4A8E-9F65-A5D71A203030}"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0E01756-9E62-4747-8E5A-A478BF849274}" type="datetimeFigureOut">
              <a:rPr lang="en-IN" smtClean="0"/>
              <a:pPr/>
              <a:t>06-05-2020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80F45D1-8597-4A8E-9F65-A5D71A203030}"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0E01756-9E62-4747-8E5A-A478BF849274}" type="datetimeFigureOut">
              <a:rPr lang="en-IN" smtClean="0"/>
              <a:pPr/>
              <a:t>06-05-2020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80F45D1-8597-4A8E-9F65-A5D71A203030}"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0E01756-9E62-4747-8E5A-A478BF849274}" type="datetimeFigureOut">
              <a:rPr lang="en-IN" smtClean="0"/>
              <a:pPr/>
              <a:t>06-05-2020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80F45D1-8597-4A8E-9F65-A5D71A203030}"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0E01756-9E62-4747-8E5A-A478BF849274}" type="datetimeFigureOut">
              <a:rPr lang="en-IN" smtClean="0"/>
              <a:pPr/>
              <a:t>06-05-2020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80F45D1-8597-4A8E-9F65-A5D71A203030}"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0E01756-9E62-4747-8E5A-A478BF849274}" type="datetimeFigureOut">
              <a:rPr lang="en-IN" smtClean="0"/>
              <a:pPr/>
              <a:t>06-05-2020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80F45D1-8597-4A8E-9F65-A5D71A203030}"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E01756-9E62-4747-8E5A-A478BF849274}" type="datetimeFigureOut">
              <a:rPr lang="en-IN" smtClean="0"/>
              <a:pPr/>
              <a:t>06-05-2020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80F45D1-8597-4A8E-9F65-A5D71A203030}"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0E01756-9E62-4747-8E5A-A478BF849274}" type="datetimeFigureOut">
              <a:rPr lang="en-IN" smtClean="0"/>
              <a:pPr/>
              <a:t>06-05-2020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80F45D1-8597-4A8E-9F65-A5D71A203030}"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0E01756-9E62-4747-8E5A-A478BF849274}" type="datetimeFigureOut">
              <a:rPr lang="en-IN" smtClean="0"/>
              <a:pPr/>
              <a:t>06-05-2020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10769600" y="6356351"/>
            <a:ext cx="812800" cy="365125"/>
          </a:xfrm>
        </p:spPr>
        <p:txBody>
          <a:bodyPr/>
          <a:lstStyle/>
          <a:p>
            <a:fld id="{880F45D1-8597-4A8E-9F65-A5D71A203030}" type="slidenum">
              <a:rPr lang="en-IN" smtClean="0"/>
              <a:pPr/>
              <a:t>‹#›</a:t>
            </a:fld>
            <a:endParaRPr lang="en-IN"/>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0E01756-9E62-4747-8E5A-A478BF849274}" type="datetimeFigureOut">
              <a:rPr lang="en-IN" smtClean="0"/>
              <a:pPr/>
              <a:t>06-05-2020</a:t>
            </a:fld>
            <a:endParaRPr lang="en-IN"/>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IN"/>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80F45D1-8597-4A8E-9F65-A5D71A203030}" type="slidenum">
              <a:rPr lang="en-IN" smtClean="0"/>
              <a:pPr/>
              <a:t>‹#›</a:t>
            </a:fld>
            <a:endParaRPr lang="en-IN"/>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B467B59-6E15-40EC-869D-1D912BE065BE}"/>
              </a:ext>
            </a:extLst>
          </p:cNvPr>
          <p:cNvSpPr>
            <a:spLocks noGrp="1"/>
          </p:cNvSpPr>
          <p:nvPr>
            <p:ph type="ctrTitle"/>
          </p:nvPr>
        </p:nvSpPr>
        <p:spPr>
          <a:xfrm>
            <a:off x="711199" y="452582"/>
            <a:ext cx="11148291" cy="1607127"/>
          </a:xfrm>
        </p:spPr>
        <p:txBody>
          <a:bodyPr/>
          <a:lstStyle/>
          <a:p>
            <a:r>
              <a:rPr lang="en-IN" dirty="0"/>
              <a:t>Summer of the Beautiful White Horse</a:t>
            </a:r>
          </a:p>
        </p:txBody>
      </p:sp>
      <p:sp>
        <p:nvSpPr>
          <p:cNvPr id="3" name="Subtitle 2">
            <a:extLst>
              <a:ext uri="{FF2B5EF4-FFF2-40B4-BE49-F238E27FC236}">
                <a16:creationId xmlns="" xmlns:a16="http://schemas.microsoft.com/office/drawing/2014/main" id="{CA26D01B-34CF-491E-A611-1400ABB487AB}"/>
              </a:ext>
            </a:extLst>
          </p:cNvPr>
          <p:cNvSpPr>
            <a:spLocks noGrp="1"/>
          </p:cNvSpPr>
          <p:nvPr>
            <p:ph type="subTitle" idx="1"/>
          </p:nvPr>
        </p:nvSpPr>
        <p:spPr>
          <a:xfrm>
            <a:off x="711200" y="2105891"/>
            <a:ext cx="11065164" cy="1052945"/>
          </a:xfrm>
        </p:spPr>
        <p:txBody>
          <a:bodyPr/>
          <a:lstStyle/>
          <a:p>
            <a:r>
              <a:rPr lang="en-IN" dirty="0"/>
              <a:t>By William Saroyan</a:t>
            </a:r>
          </a:p>
        </p:txBody>
      </p:sp>
      <p:pic>
        <p:nvPicPr>
          <p:cNvPr id="6" name="Picture 5" descr="3333.jpg"/>
          <p:cNvPicPr>
            <a:picLocks noChangeAspect="1"/>
          </p:cNvPicPr>
          <p:nvPr/>
        </p:nvPicPr>
        <p:blipFill>
          <a:blip r:embed="rId2"/>
          <a:stretch>
            <a:fillRect/>
          </a:stretch>
        </p:blipFill>
        <p:spPr>
          <a:xfrm>
            <a:off x="1385455" y="2041236"/>
            <a:ext cx="5735781" cy="4405746"/>
          </a:xfrm>
          <a:prstGeom prst="rect">
            <a:avLst/>
          </a:prstGeom>
        </p:spPr>
      </p:pic>
    </p:spTree>
    <p:extLst>
      <p:ext uri="{BB962C8B-B14F-4D97-AF65-F5344CB8AC3E}">
        <p14:creationId xmlns="" xmlns:p14="http://schemas.microsoft.com/office/powerpoint/2010/main" val="39649774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buNone/>
            </a:pPr>
            <a:endParaRPr lang="en-IN" dirty="0" smtClean="0"/>
          </a:p>
          <a:p>
            <a:pPr algn="ctr">
              <a:buNone/>
            </a:pPr>
            <a:endParaRPr lang="en-IN" dirty="0" smtClean="0"/>
          </a:p>
          <a:p>
            <a:pPr algn="ctr">
              <a:buNone/>
            </a:pPr>
            <a:r>
              <a:rPr lang="en-IN" sz="6000" dirty="0" smtClean="0"/>
              <a:t>Thank You..</a:t>
            </a:r>
            <a:endParaRPr lang="en-US" sz="6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A7D56CB-1872-4F46-9833-B4EF353E40B5}"/>
              </a:ext>
            </a:extLst>
          </p:cNvPr>
          <p:cNvSpPr>
            <a:spLocks noGrp="1"/>
          </p:cNvSpPr>
          <p:nvPr>
            <p:ph type="title"/>
          </p:nvPr>
        </p:nvSpPr>
        <p:spPr>
          <a:xfrm>
            <a:off x="609600" y="554182"/>
            <a:ext cx="10972800" cy="886691"/>
          </a:xfrm>
        </p:spPr>
        <p:txBody>
          <a:bodyPr>
            <a:normAutofit/>
          </a:bodyPr>
          <a:lstStyle/>
          <a:p>
            <a:r>
              <a:rPr lang="en-IN" dirty="0"/>
              <a:t>Author</a:t>
            </a:r>
          </a:p>
        </p:txBody>
      </p:sp>
      <p:sp>
        <p:nvSpPr>
          <p:cNvPr id="3" name="Content Placeholder 2">
            <a:extLst>
              <a:ext uri="{FF2B5EF4-FFF2-40B4-BE49-F238E27FC236}">
                <a16:creationId xmlns="" xmlns:a16="http://schemas.microsoft.com/office/drawing/2014/main" id="{8106D16D-B3C9-4B3A-8F26-A4CC4CB29609}"/>
              </a:ext>
            </a:extLst>
          </p:cNvPr>
          <p:cNvSpPr>
            <a:spLocks noGrp="1"/>
          </p:cNvSpPr>
          <p:nvPr>
            <p:ph idx="1"/>
          </p:nvPr>
        </p:nvSpPr>
        <p:spPr>
          <a:xfrm>
            <a:off x="609600" y="1450109"/>
            <a:ext cx="10972800" cy="4874491"/>
          </a:xfrm>
        </p:spPr>
        <p:txBody>
          <a:bodyPr/>
          <a:lstStyle/>
          <a:p>
            <a:pPr marL="0" indent="0">
              <a:buNone/>
            </a:pPr>
            <a:r>
              <a:rPr lang="en-IN" dirty="0">
                <a:latin typeface="Arial" pitchFamily="34" charset="0"/>
                <a:cs typeface="Arial" pitchFamily="34" charset="0"/>
              </a:rPr>
              <a:t>William Saroyan was an Armenian-American novelist, playwright and a story writer. He was awarded </a:t>
            </a:r>
            <a:r>
              <a:rPr lang="en-IN" dirty="0" err="1">
                <a:latin typeface="Arial" pitchFamily="34" charset="0"/>
                <a:cs typeface="Arial" pitchFamily="34" charset="0"/>
              </a:rPr>
              <a:t>thr</a:t>
            </a:r>
            <a:r>
              <a:rPr lang="en-IN" dirty="0">
                <a:latin typeface="Arial" pitchFamily="34" charset="0"/>
                <a:cs typeface="Arial" pitchFamily="34" charset="0"/>
              </a:rPr>
              <a:t> Pulitzer Prize for drama in 1940, in 1943 Academy Award for best story for the film adaptation of his novel ‘The Human Comedy’.</a:t>
            </a:r>
          </a:p>
          <a:p>
            <a:pPr marL="0" indent="0">
              <a:buNone/>
            </a:pPr>
            <a:r>
              <a:rPr lang="en-IN" dirty="0">
                <a:latin typeface="Arial" pitchFamily="34" charset="0"/>
                <a:cs typeface="Arial" pitchFamily="34" charset="0"/>
              </a:rPr>
              <a:t>Born: 31 Aug 1908, Fresno, California, United States</a:t>
            </a:r>
          </a:p>
          <a:p>
            <a:pPr marL="0" indent="0">
              <a:buNone/>
            </a:pPr>
            <a:r>
              <a:rPr lang="en-IN" dirty="0">
                <a:latin typeface="Arial" pitchFamily="34" charset="0"/>
                <a:cs typeface="Arial" pitchFamily="34" charset="0"/>
              </a:rPr>
              <a:t>Died: 18 May 1981, Fresno, California, United States</a:t>
            </a:r>
          </a:p>
        </p:txBody>
      </p:sp>
      <p:pic>
        <p:nvPicPr>
          <p:cNvPr id="4" name="Picture 3" descr="William_Saroyan_1970s.jpg"/>
          <p:cNvPicPr>
            <a:picLocks noChangeAspect="1"/>
          </p:cNvPicPr>
          <p:nvPr/>
        </p:nvPicPr>
        <p:blipFill>
          <a:blip r:embed="rId2"/>
          <a:stretch>
            <a:fillRect/>
          </a:stretch>
        </p:blipFill>
        <p:spPr>
          <a:xfrm>
            <a:off x="8765308" y="2863273"/>
            <a:ext cx="3426691" cy="3994728"/>
          </a:xfrm>
          <a:prstGeom prst="rect">
            <a:avLst/>
          </a:prstGeom>
        </p:spPr>
      </p:pic>
    </p:spTree>
    <p:extLst>
      <p:ext uri="{BB962C8B-B14F-4D97-AF65-F5344CB8AC3E}">
        <p14:creationId xmlns="" xmlns:p14="http://schemas.microsoft.com/office/powerpoint/2010/main" val="6872245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6316A48-2875-4C94-B380-FB07394BE915}"/>
              </a:ext>
            </a:extLst>
          </p:cNvPr>
          <p:cNvSpPr>
            <a:spLocks noGrp="1"/>
          </p:cNvSpPr>
          <p:nvPr>
            <p:ph type="title"/>
          </p:nvPr>
        </p:nvSpPr>
        <p:spPr>
          <a:xfrm>
            <a:off x="609600" y="704088"/>
            <a:ext cx="10972800" cy="718312"/>
          </a:xfrm>
        </p:spPr>
        <p:txBody>
          <a:bodyPr>
            <a:normAutofit fontScale="90000"/>
          </a:bodyPr>
          <a:lstStyle/>
          <a:p>
            <a:r>
              <a:rPr lang="en-IN" dirty="0" smtClean="0"/>
              <a:t>Introduction</a:t>
            </a:r>
            <a:endParaRPr lang="en-IN" dirty="0"/>
          </a:p>
        </p:txBody>
      </p:sp>
      <p:sp>
        <p:nvSpPr>
          <p:cNvPr id="3" name="Content Placeholder 2">
            <a:extLst>
              <a:ext uri="{FF2B5EF4-FFF2-40B4-BE49-F238E27FC236}">
                <a16:creationId xmlns="" xmlns:a16="http://schemas.microsoft.com/office/drawing/2014/main" id="{C5B8281E-97C2-4650-8624-DC7D162AE813}"/>
              </a:ext>
            </a:extLst>
          </p:cNvPr>
          <p:cNvSpPr>
            <a:spLocks noGrp="1"/>
          </p:cNvSpPr>
          <p:nvPr>
            <p:ph idx="1"/>
          </p:nvPr>
        </p:nvSpPr>
        <p:spPr/>
        <p:txBody>
          <a:bodyPr/>
          <a:lstStyle/>
          <a:p>
            <a:pPr algn="just"/>
            <a:r>
              <a:rPr lang="en-US" b="1" dirty="0"/>
              <a:t>"The Summer of the Beautiful White Horse"</a:t>
            </a:r>
            <a:r>
              <a:rPr lang="en-US" dirty="0"/>
              <a:t> is a short story by William Saroyan, published within the collection ’My Name is Aram’. It tells the story of two boys, Aram and Mourad, who belong to a very poor  </a:t>
            </a:r>
            <a:r>
              <a:rPr lang="en-US" dirty="0" err="1"/>
              <a:t>Garoghlanian</a:t>
            </a:r>
            <a:r>
              <a:rPr lang="en-US" dirty="0"/>
              <a:t> family  (Armenian tribe).</a:t>
            </a:r>
          </a:p>
          <a:p>
            <a:pPr algn="just"/>
            <a:r>
              <a:rPr lang="en-US" dirty="0"/>
              <a:t>The two boys live in the </a:t>
            </a:r>
            <a:r>
              <a:rPr lang="it-IT" dirty="0"/>
              <a:t>San Joaquin Valley in California. </a:t>
            </a:r>
            <a:endParaRPr lang="en-IN" dirty="0"/>
          </a:p>
        </p:txBody>
      </p:sp>
    </p:spTree>
    <p:extLst>
      <p:ext uri="{BB962C8B-B14F-4D97-AF65-F5344CB8AC3E}">
        <p14:creationId xmlns="" xmlns:p14="http://schemas.microsoft.com/office/powerpoint/2010/main" val="2353313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B944769-30CA-463A-A7CD-DCB7A555DEFA}"/>
              </a:ext>
            </a:extLst>
          </p:cNvPr>
          <p:cNvSpPr>
            <a:spLocks noGrp="1"/>
          </p:cNvSpPr>
          <p:nvPr>
            <p:ph type="title"/>
          </p:nvPr>
        </p:nvSpPr>
        <p:spPr>
          <a:xfrm>
            <a:off x="838200" y="365126"/>
            <a:ext cx="10515600" cy="615950"/>
          </a:xfrm>
        </p:spPr>
        <p:txBody>
          <a:bodyPr>
            <a:normAutofit fontScale="90000"/>
          </a:bodyPr>
          <a:lstStyle/>
          <a:p>
            <a:r>
              <a:rPr lang="en-IN" dirty="0"/>
              <a:t>Vocabulary</a:t>
            </a:r>
          </a:p>
        </p:txBody>
      </p:sp>
      <p:sp>
        <p:nvSpPr>
          <p:cNvPr id="3" name="Content Placeholder 2">
            <a:extLst>
              <a:ext uri="{FF2B5EF4-FFF2-40B4-BE49-F238E27FC236}">
                <a16:creationId xmlns="" xmlns:a16="http://schemas.microsoft.com/office/drawing/2014/main" id="{256A87DF-00E2-4EB4-987E-181332E6811A}"/>
              </a:ext>
            </a:extLst>
          </p:cNvPr>
          <p:cNvSpPr>
            <a:spLocks noGrp="1"/>
          </p:cNvSpPr>
          <p:nvPr>
            <p:ph idx="1"/>
          </p:nvPr>
        </p:nvSpPr>
        <p:spPr>
          <a:xfrm>
            <a:off x="380999" y="1181100"/>
            <a:ext cx="11249025" cy="5311775"/>
          </a:xfrm>
        </p:spPr>
        <p:txBody>
          <a:bodyPr>
            <a:normAutofit/>
          </a:bodyPr>
          <a:lstStyle/>
          <a:p>
            <a:r>
              <a:rPr lang="en-IN" dirty="0"/>
              <a:t>Pious - </a:t>
            </a:r>
            <a:r>
              <a:rPr lang="en-US" dirty="0"/>
              <a:t>having or showing or expressing reverence for a deity</a:t>
            </a:r>
          </a:p>
          <a:p>
            <a:r>
              <a:rPr lang="en-US" dirty="0"/>
              <a:t>Capricious - </a:t>
            </a:r>
            <a:r>
              <a:rPr lang="en-IN" dirty="0"/>
              <a:t>inconsistent change of mood</a:t>
            </a:r>
            <a:endParaRPr lang="en-US" dirty="0"/>
          </a:p>
          <a:p>
            <a:r>
              <a:rPr lang="en-US" dirty="0"/>
              <a:t>Vagrant - a wanderer with no established residence or means of support</a:t>
            </a:r>
          </a:p>
          <a:p>
            <a:r>
              <a:rPr lang="en-US" dirty="0"/>
              <a:t>Stillness - </a:t>
            </a:r>
            <a:r>
              <a:rPr lang="en-IN" dirty="0"/>
              <a:t>(poetic) tranquil silence</a:t>
            </a:r>
          </a:p>
          <a:p>
            <a:r>
              <a:rPr lang="en-US" dirty="0"/>
              <a:t>Vineyard – plantation of grapevines used in winemaking </a:t>
            </a:r>
          </a:p>
          <a:p>
            <a:r>
              <a:rPr lang="en-US" dirty="0"/>
              <a:t>Orchards – a piece of land of the plantation of fruits</a:t>
            </a:r>
          </a:p>
          <a:p>
            <a:r>
              <a:rPr lang="en-US" dirty="0"/>
              <a:t>Irrigation ditches – manmade channel used to deliver water to homes, industries and other uses</a:t>
            </a:r>
          </a:p>
          <a:p>
            <a:r>
              <a:rPr lang="en-US" dirty="0"/>
              <a:t>Trot – proceed with something</a:t>
            </a:r>
          </a:p>
          <a:p>
            <a:r>
              <a:rPr lang="en-US" dirty="0"/>
              <a:t>Descendant – a system that develops from an earlier simple version</a:t>
            </a:r>
          </a:p>
          <a:p>
            <a:endParaRPr lang="en-IN" dirty="0"/>
          </a:p>
        </p:txBody>
      </p:sp>
    </p:spTree>
    <p:extLst>
      <p:ext uri="{BB962C8B-B14F-4D97-AF65-F5344CB8AC3E}">
        <p14:creationId xmlns="" xmlns:p14="http://schemas.microsoft.com/office/powerpoint/2010/main" val="23082841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F069611-C475-4E33-827A-6EA25D4214F3}"/>
              </a:ext>
            </a:extLst>
          </p:cNvPr>
          <p:cNvSpPr>
            <a:spLocks noGrp="1"/>
          </p:cNvSpPr>
          <p:nvPr>
            <p:ph type="title"/>
          </p:nvPr>
        </p:nvSpPr>
        <p:spPr/>
        <p:txBody>
          <a:bodyPr/>
          <a:lstStyle/>
          <a:p>
            <a:endParaRPr lang="en-IN"/>
          </a:p>
        </p:txBody>
      </p:sp>
      <p:sp>
        <p:nvSpPr>
          <p:cNvPr id="3" name="Content Placeholder 2">
            <a:extLst>
              <a:ext uri="{FF2B5EF4-FFF2-40B4-BE49-F238E27FC236}">
                <a16:creationId xmlns="" xmlns:a16="http://schemas.microsoft.com/office/drawing/2014/main" id="{4E2F496D-929A-4FB1-9585-225064329439}"/>
              </a:ext>
            </a:extLst>
          </p:cNvPr>
          <p:cNvSpPr>
            <a:spLocks noGrp="1"/>
          </p:cNvSpPr>
          <p:nvPr>
            <p:ph idx="1"/>
          </p:nvPr>
        </p:nvSpPr>
        <p:spPr/>
        <p:txBody>
          <a:bodyPr/>
          <a:lstStyle/>
          <a:p>
            <a:r>
              <a:rPr lang="en-US" dirty="0"/>
              <a:t>Streak – race</a:t>
            </a:r>
          </a:p>
          <a:p>
            <a:r>
              <a:rPr lang="en-US" dirty="0" err="1"/>
              <a:t>Vazire</a:t>
            </a:r>
            <a:r>
              <a:rPr lang="en-US" dirty="0"/>
              <a:t> – a name</a:t>
            </a:r>
          </a:p>
          <a:p>
            <a:r>
              <a:rPr lang="en-US" dirty="0"/>
              <a:t>Fury – anger</a:t>
            </a:r>
          </a:p>
          <a:p>
            <a:r>
              <a:rPr lang="en-US" dirty="0"/>
              <a:t>Reared – raised</a:t>
            </a:r>
          </a:p>
          <a:p>
            <a:r>
              <a:rPr lang="en-US" dirty="0"/>
              <a:t>Snorted – breathed out</a:t>
            </a:r>
          </a:p>
          <a:p>
            <a:r>
              <a:rPr lang="en-IN" dirty="0"/>
              <a:t>Alfalfa – a flowering plant</a:t>
            </a:r>
          </a:p>
          <a:p>
            <a:r>
              <a:rPr lang="en-US" dirty="0" err="1"/>
              <a:t>Parlour</a:t>
            </a:r>
            <a:r>
              <a:rPr lang="en-US" dirty="0"/>
              <a:t> – a sitting space in a house</a:t>
            </a:r>
          </a:p>
          <a:p>
            <a:r>
              <a:rPr lang="en-US" dirty="0"/>
              <a:t>Surrey – a country in South-East England</a:t>
            </a:r>
          </a:p>
          <a:p>
            <a:endParaRPr lang="en-IN" dirty="0"/>
          </a:p>
        </p:txBody>
      </p:sp>
    </p:spTree>
    <p:extLst>
      <p:ext uri="{BB962C8B-B14F-4D97-AF65-F5344CB8AC3E}">
        <p14:creationId xmlns="" xmlns:p14="http://schemas.microsoft.com/office/powerpoint/2010/main" val="9625042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950F01E-0A81-4D07-8490-6EF1182A57B0}"/>
              </a:ext>
            </a:extLst>
          </p:cNvPr>
          <p:cNvSpPr>
            <a:spLocks noGrp="1"/>
          </p:cNvSpPr>
          <p:nvPr>
            <p:ph type="title"/>
          </p:nvPr>
        </p:nvSpPr>
        <p:spPr>
          <a:xfrm>
            <a:off x="838200" y="365126"/>
            <a:ext cx="10515600" cy="673100"/>
          </a:xfrm>
        </p:spPr>
        <p:txBody>
          <a:bodyPr>
            <a:normAutofit fontScale="90000"/>
          </a:bodyPr>
          <a:lstStyle/>
          <a:p>
            <a:r>
              <a:rPr lang="en-IN" dirty="0" smtClean="0"/>
              <a:t>                          Explanation </a:t>
            </a:r>
            <a:endParaRPr lang="en-IN" dirty="0"/>
          </a:p>
        </p:txBody>
      </p:sp>
      <p:sp>
        <p:nvSpPr>
          <p:cNvPr id="3" name="Content Placeholder 2">
            <a:extLst>
              <a:ext uri="{FF2B5EF4-FFF2-40B4-BE49-F238E27FC236}">
                <a16:creationId xmlns="" xmlns:a16="http://schemas.microsoft.com/office/drawing/2014/main" id="{BB47201A-7C53-41F0-892F-CB273A5FD343}"/>
              </a:ext>
            </a:extLst>
          </p:cNvPr>
          <p:cNvSpPr>
            <a:spLocks noGrp="1"/>
          </p:cNvSpPr>
          <p:nvPr>
            <p:ph idx="1"/>
          </p:nvPr>
        </p:nvSpPr>
        <p:spPr>
          <a:xfrm>
            <a:off x="428625" y="1314450"/>
            <a:ext cx="11229975" cy="5178424"/>
          </a:xfrm>
        </p:spPr>
        <p:txBody>
          <a:bodyPr>
            <a:noAutofit/>
          </a:bodyPr>
          <a:lstStyle/>
          <a:p>
            <a:r>
              <a:rPr lang="en-US" sz="2400" dirty="0">
                <a:latin typeface="Arial" panose="020B0604020202020204" pitchFamily="34" charset="0"/>
                <a:cs typeface="Arial" panose="020B0604020202020204" pitchFamily="34" charset="0"/>
              </a:rPr>
              <a:t>Aram and Mourad were cousins. Aram was nine years old. Mourad was thirteen. Both of them were fond of horse-riding. They belonged to the </a:t>
            </a:r>
            <a:r>
              <a:rPr lang="en-US" sz="2400" dirty="0" err="1">
                <a:latin typeface="Arial" panose="020B0604020202020204" pitchFamily="34" charset="0"/>
                <a:cs typeface="Arial" panose="020B0604020202020204" pitchFamily="34" charset="0"/>
              </a:rPr>
              <a:t>garoghlanian</a:t>
            </a:r>
            <a:r>
              <a:rPr lang="en-US" sz="2400" dirty="0">
                <a:latin typeface="Arial" panose="020B0604020202020204" pitchFamily="34" charset="0"/>
                <a:cs typeface="Arial" panose="020B0604020202020204" pitchFamily="34" charset="0"/>
              </a:rPr>
              <a:t> tribe of Armenians.</a:t>
            </a:r>
          </a:p>
          <a:p>
            <a:r>
              <a:rPr lang="en-US" sz="2400" dirty="0">
                <a:latin typeface="Arial" panose="020B0604020202020204" pitchFamily="34" charset="0"/>
                <a:cs typeface="Arial" panose="020B0604020202020204" pitchFamily="34" charset="0"/>
              </a:rPr>
              <a:t>The narrator heard a tap on the window of his room. When he looked out, he saw his cousin Mourad sitting on a beautiful white horse. He could not believe his eyes because Mourad belonged to a poor family. He could not afford to buy such a lovely horse. Surely, he had stolen it.</a:t>
            </a:r>
          </a:p>
          <a:p>
            <a:r>
              <a:rPr lang="en-US" sz="2400" dirty="0" err="1">
                <a:latin typeface="Arial" panose="020B0604020202020204" pitchFamily="34" charset="0"/>
                <a:cs typeface="Arial" panose="020B0604020202020204" pitchFamily="34" charset="0"/>
              </a:rPr>
              <a:t>Garoghlanian</a:t>
            </a:r>
            <a:r>
              <a:rPr lang="en-US" sz="2400" dirty="0">
                <a:latin typeface="Arial" panose="020B0604020202020204" pitchFamily="34" charset="0"/>
                <a:cs typeface="Arial" panose="020B0604020202020204" pitchFamily="34" charset="0"/>
              </a:rPr>
              <a:t> family had the reputation for honesty that has been maintained by its family members for hundreds of years. Every one trusted them. These people took pride in the fact that they were honest in spite of their poverty.</a:t>
            </a:r>
          </a:p>
          <a:p>
            <a:r>
              <a:rPr lang="en-US" sz="2400" dirty="0">
                <a:latin typeface="Arial" panose="020B0604020202020204" pitchFamily="34" charset="0"/>
                <a:cs typeface="Arial" panose="020B0604020202020204" pitchFamily="34" charset="0"/>
              </a:rPr>
              <a:t>Aram could not think that his cousin – a member of the honest tribe – could ever steal.</a:t>
            </a:r>
          </a:p>
          <a:p>
            <a:r>
              <a:rPr lang="en-US" sz="2400" dirty="0">
                <a:latin typeface="Arial" panose="020B0604020202020204" pitchFamily="34" charset="0"/>
                <a:cs typeface="Arial" panose="020B0604020202020204" pitchFamily="34" charset="0"/>
              </a:rPr>
              <a:t>Aram justifies the theft to himself, reasoning that perhaps it isn’t actually stealing unless they try to sell the horse. </a:t>
            </a:r>
            <a:endParaRPr lang="en-IN" sz="2400" dirty="0">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32327789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BF952DC3-3EE5-461B-B756-63737E7F22C2}"/>
              </a:ext>
            </a:extLst>
          </p:cNvPr>
          <p:cNvSpPr>
            <a:spLocks noGrp="1"/>
          </p:cNvSpPr>
          <p:nvPr>
            <p:ph idx="1"/>
          </p:nvPr>
        </p:nvSpPr>
        <p:spPr>
          <a:xfrm>
            <a:off x="400049" y="1000124"/>
            <a:ext cx="11325225" cy="5492749"/>
          </a:xfrm>
        </p:spPr>
        <p:txBody>
          <a:bodyPr>
            <a:normAutofit/>
          </a:bodyPr>
          <a:lstStyle/>
          <a:p>
            <a:pPr algn="just"/>
            <a:r>
              <a:rPr lang="en-US" dirty="0">
                <a:latin typeface="Arial" panose="020B0604020202020204" pitchFamily="34" charset="0"/>
                <a:cs typeface="Arial" panose="020B0604020202020204" pitchFamily="34" charset="0"/>
              </a:rPr>
              <a:t>Unable to resist any longer, Aram hops on the horse behind Mourad. As they begin their ride, Aram reflects on his cousin’s unconventional nature: everyone says he inherited “the crazy streak” of the tribe from their uncle </a:t>
            </a:r>
            <a:r>
              <a:rPr lang="en-US" dirty="0" err="1">
                <a:latin typeface="Arial" panose="020B0604020202020204" pitchFamily="34" charset="0"/>
                <a:cs typeface="Arial" panose="020B0604020202020204" pitchFamily="34" charset="0"/>
              </a:rPr>
              <a:t>Khosrove</a:t>
            </a:r>
            <a:r>
              <a:rPr lang="en-US" dirty="0">
                <a:latin typeface="Arial" panose="020B0604020202020204" pitchFamily="34" charset="0"/>
                <a:cs typeface="Arial" panose="020B0604020202020204" pitchFamily="34" charset="0"/>
              </a:rPr>
              <a:t>. Though Mourad is not a direct descendent of </a:t>
            </a:r>
            <a:r>
              <a:rPr lang="en-US" dirty="0" err="1">
                <a:latin typeface="Arial" panose="020B0604020202020204" pitchFamily="34" charset="0"/>
                <a:cs typeface="Arial" panose="020B0604020202020204" pitchFamily="34" charset="0"/>
              </a:rPr>
              <a:t>Khosrove</a:t>
            </a:r>
            <a:r>
              <a:rPr lang="en-US" dirty="0">
                <a:latin typeface="Arial" panose="020B0604020202020204" pitchFamily="34" charset="0"/>
                <a:cs typeface="Arial" panose="020B0604020202020204" pitchFamily="34" charset="0"/>
              </a:rPr>
              <a:t>, the tribe believes that </a:t>
            </a:r>
            <a:r>
              <a:rPr lang="en-US" dirty="0" err="1">
                <a:latin typeface="Arial" panose="020B0604020202020204" pitchFamily="34" charset="0"/>
                <a:cs typeface="Arial" panose="020B0604020202020204" pitchFamily="34" charset="0"/>
              </a:rPr>
              <a:t>Khosrove</a:t>
            </a:r>
            <a:r>
              <a:rPr lang="en-US" dirty="0">
                <a:latin typeface="Arial" panose="020B0604020202020204" pitchFamily="34" charset="0"/>
                <a:cs typeface="Arial" panose="020B0604020202020204" pitchFamily="34" charset="0"/>
              </a:rPr>
              <a:t> is the “father of his spirit.” </a:t>
            </a:r>
          </a:p>
          <a:p>
            <a:pPr algn="just"/>
            <a:r>
              <a:rPr lang="en-US" dirty="0">
                <a:latin typeface="Arial" panose="020B0604020202020204" pitchFamily="34" charset="0"/>
                <a:cs typeface="Arial" panose="020B0604020202020204" pitchFamily="34" charset="0"/>
              </a:rPr>
              <a:t>The two enjoy a long and satisfying ride until Mourad orders Aram off the horse, wanting to ride alone. Aram demands the same privilege, so after Mourad finishes his solo ride, Aram climbs back on. Unfortunately for Aram, the horse runs into a neighbor’s vineyard, where it begins to leap over vines. Aram is soon tossed from the horse.</a:t>
            </a:r>
            <a:endParaRPr lang="en-IN" dirty="0">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27401634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E040E39B-0608-48C4-A3F4-4C2F5EB23BB0}"/>
              </a:ext>
            </a:extLst>
          </p:cNvPr>
          <p:cNvSpPr>
            <a:spLocks noGrp="1"/>
          </p:cNvSpPr>
          <p:nvPr>
            <p:ph idx="1"/>
          </p:nvPr>
        </p:nvSpPr>
        <p:spPr>
          <a:xfrm>
            <a:off x="381000" y="1095375"/>
            <a:ext cx="11201400" cy="5295900"/>
          </a:xfrm>
        </p:spPr>
        <p:txBody>
          <a:bodyPr>
            <a:normAutofit lnSpcReduction="10000"/>
          </a:bodyPr>
          <a:lstStyle/>
          <a:p>
            <a:pPr algn="just"/>
            <a:r>
              <a:rPr lang="en-US" dirty="0"/>
              <a:t>Mourad comes running, and both boys frantically look for the horse. They eventually find it and hide it in the barn at an abandoned vineyard. At this point, Aram realizes that Mourad has been hiding and riding the horse for some time and only told him about it that morning. When Aram questions him about this, Mourad again refuses to give details, claiming he doesn’t want Aram to have to lie if they are caught. The boys return home. </a:t>
            </a:r>
          </a:p>
          <a:p>
            <a:pPr algn="just"/>
            <a:r>
              <a:rPr lang="en-US" dirty="0"/>
              <a:t>Later in the day, a farmer by the name of John </a:t>
            </a:r>
            <a:r>
              <a:rPr lang="en-US" dirty="0" err="1"/>
              <a:t>Byro</a:t>
            </a:r>
            <a:r>
              <a:rPr lang="en-US" dirty="0"/>
              <a:t> visits Aram’s house. </a:t>
            </a:r>
            <a:r>
              <a:rPr lang="en-US" dirty="0" err="1"/>
              <a:t>Byro</a:t>
            </a:r>
            <a:r>
              <a:rPr lang="en-US" dirty="0"/>
              <a:t> mentions that his horse was stolen a month ago and is still missing. Upon hearing this, Aram confronts Mourad. He wants Mourad to promise that the horse won’t be returned until he can learn how to ride; to this, Mourad complains that it will take a year for Aram to master riding a horse. The boys settle on returning the horse in six months and ride it every morning.</a:t>
            </a:r>
            <a:endParaRPr lang="en-IN" dirty="0"/>
          </a:p>
        </p:txBody>
      </p:sp>
    </p:spTree>
    <p:extLst>
      <p:ext uri="{BB962C8B-B14F-4D97-AF65-F5344CB8AC3E}">
        <p14:creationId xmlns="" xmlns:p14="http://schemas.microsoft.com/office/powerpoint/2010/main" val="1949274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BC96816-4EA1-40D6-8C11-A13D612F60FE}"/>
              </a:ext>
            </a:extLst>
          </p:cNvPr>
          <p:cNvSpPr>
            <a:spLocks noGrp="1"/>
          </p:cNvSpPr>
          <p:nvPr>
            <p:ph idx="1"/>
          </p:nvPr>
        </p:nvSpPr>
        <p:spPr>
          <a:xfrm>
            <a:off x="838200" y="1825625"/>
            <a:ext cx="10515600" cy="4667250"/>
          </a:xfrm>
        </p:spPr>
        <p:txBody>
          <a:bodyPr>
            <a:normAutofit/>
          </a:bodyPr>
          <a:lstStyle/>
          <a:p>
            <a:pPr algn="just"/>
            <a:r>
              <a:rPr lang="en-US" dirty="0">
                <a:latin typeface="Arial" panose="020B0604020202020204" pitchFamily="34" charset="0"/>
                <a:cs typeface="Arial" panose="020B0604020202020204" pitchFamily="34" charset="0"/>
              </a:rPr>
              <a:t>One day two weeks later, the boys are riding the horse back to the deserted vineyard and run into John </a:t>
            </a:r>
            <a:r>
              <a:rPr lang="en-US" dirty="0" err="1">
                <a:latin typeface="Arial" panose="020B0604020202020204" pitchFamily="34" charset="0"/>
                <a:cs typeface="Arial" panose="020B0604020202020204" pitchFamily="34" charset="0"/>
              </a:rPr>
              <a:t>Byro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Byro</a:t>
            </a:r>
            <a:r>
              <a:rPr lang="en-US" dirty="0">
                <a:latin typeface="Arial" panose="020B0604020202020204" pitchFamily="34" charset="0"/>
                <a:cs typeface="Arial" panose="020B0604020202020204" pitchFamily="34" charset="0"/>
              </a:rPr>
              <a:t> observes that the horse resembles the one he lost—even its teeth are the same. If not for the honest reputation of their family, </a:t>
            </a:r>
            <a:r>
              <a:rPr lang="en-US" dirty="0" err="1">
                <a:latin typeface="Arial" panose="020B0604020202020204" pitchFamily="34" charset="0"/>
                <a:cs typeface="Arial" panose="020B0604020202020204" pitchFamily="34" charset="0"/>
              </a:rPr>
              <a:t>Byro</a:t>
            </a:r>
            <a:r>
              <a:rPr lang="en-US" dirty="0">
                <a:latin typeface="Arial" panose="020B0604020202020204" pitchFamily="34" charset="0"/>
                <a:cs typeface="Arial" panose="020B0604020202020204" pitchFamily="34" charset="0"/>
              </a:rPr>
              <a:t> says, he would think the boys had stolen his horse. He remarks that “a suspicious man would believe his eyes instead of his heart” and goes on his way.</a:t>
            </a:r>
          </a:p>
          <a:p>
            <a:pPr algn="just"/>
            <a:r>
              <a:rPr lang="en-US" dirty="0" err="1" smtClean="0">
                <a:latin typeface="Arial" panose="020B0604020202020204" pitchFamily="34" charset="0"/>
                <a:cs typeface="Arial" panose="020B0604020202020204" pitchFamily="34" charset="0"/>
              </a:rPr>
              <a:t>Byro’s</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faith in their </a:t>
            </a:r>
            <a:r>
              <a:rPr lang="en-US" dirty="0" smtClean="0">
                <a:latin typeface="Arial" panose="020B0604020202020204" pitchFamily="34" charset="0"/>
                <a:cs typeface="Arial" panose="020B0604020202020204" pitchFamily="34" charset="0"/>
              </a:rPr>
              <a:t>family makes them feel sorry for their action. </a:t>
            </a:r>
            <a:r>
              <a:rPr lang="en-US" dirty="0">
                <a:latin typeface="Arial" panose="020B0604020202020204" pitchFamily="34" charset="0"/>
                <a:cs typeface="Arial" panose="020B0604020202020204" pitchFamily="34" charset="0"/>
              </a:rPr>
              <a:t>T</a:t>
            </a:r>
            <a:r>
              <a:rPr lang="en-US" dirty="0" smtClean="0">
                <a:latin typeface="Arial" panose="020B0604020202020204" pitchFamily="34" charset="0"/>
                <a:cs typeface="Arial" panose="020B0604020202020204" pitchFamily="34" charset="0"/>
              </a:rPr>
              <a:t>he </a:t>
            </a:r>
            <a:r>
              <a:rPr lang="en-US" dirty="0">
                <a:latin typeface="Arial" panose="020B0604020202020204" pitchFamily="34" charset="0"/>
                <a:cs typeface="Arial" panose="020B0604020202020204" pitchFamily="34" charset="0"/>
              </a:rPr>
              <a:t>two boys say goodbye to the horse and return it to </a:t>
            </a:r>
            <a:r>
              <a:rPr lang="en-US" dirty="0" err="1">
                <a:latin typeface="Arial" panose="020B0604020202020204" pitchFamily="34" charset="0"/>
                <a:cs typeface="Arial" panose="020B0604020202020204" pitchFamily="34" charset="0"/>
              </a:rPr>
              <a:t>Byro’s</a:t>
            </a:r>
            <a:r>
              <a:rPr lang="en-US" dirty="0">
                <a:latin typeface="Arial" panose="020B0604020202020204" pitchFamily="34" charset="0"/>
                <a:cs typeface="Arial" panose="020B0604020202020204" pitchFamily="34" charset="0"/>
              </a:rPr>
              <a:t> barn early the next morning. That afternoon, </a:t>
            </a:r>
            <a:r>
              <a:rPr lang="en-US" dirty="0" err="1">
                <a:latin typeface="Arial" panose="020B0604020202020204" pitchFamily="34" charset="0"/>
                <a:cs typeface="Arial" panose="020B0604020202020204" pitchFamily="34" charset="0"/>
              </a:rPr>
              <a:t>Byro</a:t>
            </a:r>
            <a:r>
              <a:rPr lang="en-US" dirty="0">
                <a:latin typeface="Arial" panose="020B0604020202020204" pitchFamily="34" charset="0"/>
                <a:cs typeface="Arial" panose="020B0604020202020204" pitchFamily="34" charset="0"/>
              </a:rPr>
              <a:t> brings the horse to Aram’s house, claiming that it is “stronger than ever” and “better-tempered” than before.</a:t>
            </a:r>
            <a:endParaRPr lang="en-IN" dirty="0">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13278493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182</TotalTime>
  <Words>612</Words>
  <Application>Microsoft Office PowerPoint</Application>
  <PresentationFormat>Custom</PresentationFormat>
  <Paragraphs>42</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Flow</vt:lpstr>
      <vt:lpstr>Summer of the Beautiful White Horse</vt:lpstr>
      <vt:lpstr>Author</vt:lpstr>
      <vt:lpstr>Introduction</vt:lpstr>
      <vt:lpstr>Vocabulary</vt:lpstr>
      <vt:lpstr>Slide 5</vt:lpstr>
      <vt:lpstr>                          Explanation </vt:lpstr>
      <vt:lpstr>Slide 7</vt:lpstr>
      <vt:lpstr>Slide 8</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Summer of the Beautiful White Horse</dc:title>
  <dc:creator>SK biswal</dc:creator>
  <cp:lastModifiedBy>SK biswal</cp:lastModifiedBy>
  <cp:revision>13</cp:revision>
  <dcterms:created xsi:type="dcterms:W3CDTF">2020-05-04T01:30:40Z</dcterms:created>
  <dcterms:modified xsi:type="dcterms:W3CDTF">2020-05-06T02:01:00Z</dcterms:modified>
</cp:coreProperties>
</file>